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6697c31a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6697c31a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46697c31a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6697c31a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6697c31a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46697c31aa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6697c31a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6697c31a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46697c31aa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6697c31aa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6697c31a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46697c31aa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6697c31aa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6697c31aa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FMM is the FMM with adjusted middle points</a:t>
            </a:r>
            <a:endParaRPr/>
          </a:p>
        </p:txBody>
      </p:sp>
      <p:sp>
        <p:nvSpPr>
          <p:cNvPr id="270" name="Google Shape;270;g46697c31aa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65dd7216a_4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65dd7216a_4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465dd7216a_4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697c31a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697c31a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6697c31a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6697c31aa_7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6697c31aa_7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46697c31aa_7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6697c31aa_7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6697c31aa_7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46697c31aa_7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6697c31aa_1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6697c31aa_1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46697c31aa_18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0E8DB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gif"/><Relationship Id="rId4" Type="http://schemas.openxmlformats.org/officeDocument/2006/relationships/image" Target="../media/image41.gif"/><Relationship Id="rId5" Type="http://schemas.openxmlformats.org/officeDocument/2006/relationships/image" Target="../media/image45.gif"/><Relationship Id="rId6" Type="http://schemas.openxmlformats.org/officeDocument/2006/relationships/image" Target="../media/image39.gif"/><Relationship Id="rId7" Type="http://schemas.openxmlformats.org/officeDocument/2006/relationships/image" Target="../media/image42.gif"/><Relationship Id="rId8" Type="http://schemas.openxmlformats.org/officeDocument/2006/relationships/image" Target="../media/image3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7.png"/><Relationship Id="rId13" Type="http://schemas.openxmlformats.org/officeDocument/2006/relationships/image" Target="../media/image19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8.png"/><Relationship Id="rId17" Type="http://schemas.openxmlformats.org/officeDocument/2006/relationships/image" Target="../media/image24.png"/><Relationship Id="rId16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gif"/><Relationship Id="rId4" Type="http://schemas.openxmlformats.org/officeDocument/2006/relationships/image" Target="../media/image29.gif"/><Relationship Id="rId5" Type="http://schemas.openxmlformats.org/officeDocument/2006/relationships/image" Target="../media/image3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gif"/><Relationship Id="rId4" Type="http://schemas.openxmlformats.org/officeDocument/2006/relationships/image" Target="../media/image3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gif"/><Relationship Id="rId4" Type="http://schemas.openxmlformats.org/officeDocument/2006/relationships/image" Target="../media/image3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gif"/><Relationship Id="rId4" Type="http://schemas.openxmlformats.org/officeDocument/2006/relationships/image" Target="../media/image3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500" y="1923075"/>
            <a:ext cx="4611074" cy="4611074"/>
          </a:xfrm>
          <a:prstGeom prst="rect">
            <a:avLst/>
          </a:prstGeom>
          <a:solidFill>
            <a:srgbClr val="F0E8DB"/>
          </a:solidFill>
          <a:ln>
            <a:noFill/>
          </a:ln>
          <a:effectLst>
            <a:outerShdw blurRad="50800" rotWithShape="0" algn="ctr" dir="5400000" dist="50800">
              <a:srgbClr val="15A699"/>
            </a:outerShdw>
          </a:effectLst>
        </p:spPr>
      </p:pic>
      <p:sp>
        <p:nvSpPr>
          <p:cNvPr id="89" name="Google Shape;89;p13"/>
          <p:cNvSpPr/>
          <p:nvPr/>
        </p:nvSpPr>
        <p:spPr>
          <a:xfrm>
            <a:off x="2370850" y="683675"/>
            <a:ext cx="84360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19050">
              <a:srgbClr val="000000">
                <a:alpha val="62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800" u="none" cap="none" strike="noStrike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Fast and Efficient </a:t>
            </a:r>
            <a:r>
              <a:rPr lang="en" sz="48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" sz="4800" u="none" cap="none" strike="noStrike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olvers </a:t>
            </a:r>
            <a:r>
              <a:rPr lang="en" sz="48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" sz="4800" u="none" cap="none" strike="noStrike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roject</a:t>
            </a:r>
            <a:endParaRPr sz="4800">
              <a:solidFill>
                <a:srgbClr val="44E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5899325" y="3711113"/>
            <a:ext cx="3905400" cy="103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BF9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Iurii Minin</a:t>
            </a:r>
            <a:endParaRPr sz="30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Mozhdeh Shiranirad</a:t>
            </a:r>
            <a:endParaRPr sz="30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/>
        </p:nvSpPr>
        <p:spPr>
          <a:xfrm>
            <a:off x="0" y="390400"/>
            <a:ext cx="12192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					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5A699"/>
                </a:solidFill>
                <a:latin typeface="Calibri"/>
                <a:ea typeface="Calibri"/>
                <a:cs typeface="Calibri"/>
                <a:sym typeface="Calibri"/>
              </a:rPr>
              <a:t>which kind of steady-state (equilibrium state) can exist in such kind of systems? </a:t>
            </a:r>
            <a:endParaRPr sz="3600">
              <a:solidFill>
                <a:srgbClr val="15A6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282800" y="3160075"/>
            <a:ext cx="97851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15A699"/>
                </a:solidFill>
                <a:latin typeface="Calibri"/>
                <a:ea typeface="Calibri"/>
                <a:cs typeface="Calibri"/>
                <a:sym typeface="Calibri"/>
              </a:rPr>
              <a:t>Will all the particles “run” into the state of black hole or self-organize into some structures?</a:t>
            </a:r>
            <a:endParaRPr sz="3600">
              <a:solidFill>
                <a:srgbClr val="15A6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/>
        </p:nvSpPr>
        <p:spPr>
          <a:xfrm>
            <a:off x="0" y="141400"/>
            <a:ext cx="74235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Experiment with different A,B</a:t>
            </a:r>
            <a:endParaRPr sz="4000">
              <a:solidFill>
                <a:srgbClr val="44E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23"/>
          <p:cNvGrpSpPr/>
          <p:nvPr/>
        </p:nvGrpSpPr>
        <p:grpSpPr>
          <a:xfrm>
            <a:off x="152405" y="1065050"/>
            <a:ext cx="1828891" cy="1828666"/>
            <a:chOff x="152400" y="1217503"/>
            <a:chExt cx="2743200" cy="3092097"/>
          </a:xfrm>
        </p:grpSpPr>
        <p:pic>
          <p:nvPicPr>
            <p:cNvPr id="240" name="Google Shape;2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66400"/>
              <a:ext cx="2743200" cy="274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3"/>
            <p:cNvSpPr txBox="1"/>
            <p:nvPr/>
          </p:nvSpPr>
          <p:spPr>
            <a:xfrm>
              <a:off x="1245200" y="1217503"/>
              <a:ext cx="10899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A=0</a:t>
              </a:r>
              <a:endParaRPr/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2276827" y="1007350"/>
            <a:ext cx="1828892" cy="1903004"/>
            <a:chOff x="3048000" y="1091806"/>
            <a:chExt cx="2743200" cy="3217794"/>
          </a:xfrm>
        </p:grpSpPr>
        <p:pic>
          <p:nvPicPr>
            <p:cNvPr id="243" name="Google Shape;24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8000" y="1566400"/>
              <a:ext cx="2743200" cy="274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23"/>
            <p:cNvSpPr txBox="1"/>
            <p:nvPr/>
          </p:nvSpPr>
          <p:spPr>
            <a:xfrm>
              <a:off x="3956989" y="1091806"/>
              <a:ext cx="9534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A=2</a:t>
              </a:r>
              <a:endParaRPr/>
            </a:p>
          </p:txBody>
        </p:sp>
      </p:grpSp>
      <p:grpSp>
        <p:nvGrpSpPr>
          <p:cNvPr id="245" name="Google Shape;245;p23"/>
          <p:cNvGrpSpPr/>
          <p:nvPr/>
        </p:nvGrpSpPr>
        <p:grpSpPr>
          <a:xfrm>
            <a:off x="4419999" y="1083550"/>
            <a:ext cx="1828892" cy="1828827"/>
            <a:chOff x="5943600" y="1235942"/>
            <a:chExt cx="2743200" cy="3073658"/>
          </a:xfrm>
        </p:grpSpPr>
        <p:pic>
          <p:nvPicPr>
            <p:cNvPr id="246" name="Google Shape;24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43600" y="1566400"/>
              <a:ext cx="2743200" cy="274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3"/>
            <p:cNvSpPr txBox="1"/>
            <p:nvPr/>
          </p:nvSpPr>
          <p:spPr>
            <a:xfrm>
              <a:off x="7015972" y="1235942"/>
              <a:ext cx="12186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A=4</a:t>
              </a:r>
              <a:endParaRPr/>
            </a:p>
          </p:txBody>
        </p:sp>
      </p:grpSp>
      <p:grpSp>
        <p:nvGrpSpPr>
          <p:cNvPr id="248" name="Google Shape;248;p23"/>
          <p:cNvGrpSpPr/>
          <p:nvPr/>
        </p:nvGrpSpPr>
        <p:grpSpPr>
          <a:xfrm>
            <a:off x="6525621" y="1007350"/>
            <a:ext cx="1828892" cy="1828827"/>
            <a:chOff x="8839201" y="1235942"/>
            <a:chExt cx="2743200" cy="3073658"/>
          </a:xfrm>
        </p:grpSpPr>
        <p:pic>
          <p:nvPicPr>
            <p:cNvPr id="249" name="Google Shape;249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39201" y="1566400"/>
              <a:ext cx="2743200" cy="274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3"/>
            <p:cNvSpPr txBox="1"/>
            <p:nvPr/>
          </p:nvSpPr>
          <p:spPr>
            <a:xfrm>
              <a:off x="9766600" y="1235942"/>
              <a:ext cx="11322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A=6</a:t>
              </a:r>
              <a:endParaRPr/>
            </a:p>
          </p:txBody>
        </p:sp>
      </p:grpSp>
      <p:grpSp>
        <p:nvGrpSpPr>
          <p:cNvPr id="251" name="Google Shape;251;p23"/>
          <p:cNvGrpSpPr/>
          <p:nvPr/>
        </p:nvGrpSpPr>
        <p:grpSpPr>
          <a:xfrm>
            <a:off x="8887500" y="1018971"/>
            <a:ext cx="1828801" cy="1828824"/>
            <a:chOff x="152400" y="4153825"/>
            <a:chExt cx="1828801" cy="2136976"/>
          </a:xfrm>
        </p:grpSpPr>
        <p:pic>
          <p:nvPicPr>
            <p:cNvPr id="252" name="Google Shape;252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" y="4462000"/>
              <a:ext cx="1828801" cy="1828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3"/>
            <p:cNvSpPr txBox="1"/>
            <p:nvPr/>
          </p:nvSpPr>
          <p:spPr>
            <a:xfrm>
              <a:off x="839175" y="4153825"/>
              <a:ext cx="7341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A=8</a:t>
              </a:r>
              <a:endParaRPr/>
            </a:p>
          </p:txBody>
        </p:sp>
      </p:grpSp>
      <p:pic>
        <p:nvPicPr>
          <p:cNvPr id="254" name="Google Shape;25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576" y="4322600"/>
            <a:ext cx="2243599" cy="22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/>
        </p:nvSpPr>
        <p:spPr>
          <a:xfrm>
            <a:off x="0" y="353500"/>
            <a:ext cx="78714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Experiment with different epsilon</a:t>
            </a:r>
            <a:endParaRPr sz="4000">
              <a:solidFill>
                <a:srgbClr val="44E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/>
        </p:nvSpPr>
        <p:spPr>
          <a:xfrm>
            <a:off x="0" y="377075"/>
            <a:ext cx="82485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Experiment with different alpha</a:t>
            </a:r>
            <a:endParaRPr sz="4000">
              <a:solidFill>
                <a:srgbClr val="44E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/>
        </p:nvSpPr>
        <p:spPr>
          <a:xfrm>
            <a:off x="0" y="424200"/>
            <a:ext cx="88848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Error Analysis</a:t>
            </a:r>
            <a:endParaRPr sz="4000">
              <a:solidFill>
                <a:srgbClr val="44E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5" y="2159775"/>
            <a:ext cx="370522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350" y="2159775"/>
            <a:ext cx="36766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0" y="2159775"/>
            <a:ext cx="36766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5783960" y="1531847"/>
            <a:ext cx="5056321" cy="20857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6134100" y="3930098"/>
            <a:ext cx="2331600" cy="4648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9066445" y="3930098"/>
            <a:ext cx="2528449" cy="5572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4195078" y="5172876"/>
            <a:ext cx="3115148" cy="400110"/>
          </a:xfrm>
          <a:prstGeom prst="rect">
            <a:avLst/>
          </a:prstGeom>
          <a:solidFill>
            <a:srgbClr val="F0E8DB"/>
          </a:solidFill>
          <a:ln>
            <a:noFill/>
          </a:ln>
          <a:effectLst>
            <a:outerShdw blurRad="50800" rotWithShape="0" algn="ctr" dir="5400000" dist="50800">
              <a:srgbClr val="C9C9C9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Particle</a:t>
            </a: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interaction force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4"/>
          <p:cNvGrpSpPr/>
          <p:nvPr/>
        </p:nvGrpSpPr>
        <p:grpSpPr>
          <a:xfrm>
            <a:off x="483233" y="2037310"/>
            <a:ext cx="4083326" cy="3728596"/>
            <a:chOff x="2540633" y="1432755"/>
            <a:chExt cx="4083326" cy="3728596"/>
          </a:xfrm>
        </p:grpSpPr>
        <p:grpSp>
          <p:nvGrpSpPr>
            <p:cNvPr id="101" name="Google Shape;101;p14"/>
            <p:cNvGrpSpPr/>
            <p:nvPr/>
          </p:nvGrpSpPr>
          <p:grpSpPr>
            <a:xfrm>
              <a:off x="2540633" y="1432755"/>
              <a:ext cx="4083326" cy="3728596"/>
              <a:chOff x="72994" y="918405"/>
              <a:chExt cx="4083326" cy="3728596"/>
            </a:xfrm>
          </p:grpSpPr>
          <p:sp>
            <p:nvSpPr>
              <p:cNvPr id="102" name="Google Shape;102;p14"/>
              <p:cNvSpPr/>
              <p:nvPr/>
            </p:nvSpPr>
            <p:spPr>
              <a:xfrm>
                <a:off x="427724" y="918405"/>
                <a:ext cx="3728596" cy="3728596"/>
              </a:xfrm>
              <a:prstGeom prst="ellipse">
                <a:avLst/>
              </a:prstGeom>
              <a:solidFill>
                <a:schemeClr val="accent3"/>
              </a:solidFill>
              <a:ln cap="flat" cmpd="sng" w="12700">
                <a:solidFill>
                  <a:srgbClr val="78787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3" name="Google Shape;103;p14"/>
              <p:cNvCxnSpPr/>
              <p:nvPr/>
            </p:nvCxnSpPr>
            <p:spPr>
              <a:xfrm flipH="1" rot="10800000">
                <a:off x="2292022" y="1455824"/>
                <a:ext cx="1318257" cy="139524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04" name="Google Shape;104;p14"/>
              <p:cNvGrpSpPr/>
              <p:nvPr/>
            </p:nvGrpSpPr>
            <p:grpSpPr>
              <a:xfrm>
                <a:off x="72994" y="1998876"/>
                <a:ext cx="2179007" cy="917681"/>
                <a:chOff x="1986384" y="2406437"/>
                <a:chExt cx="2179007" cy="917681"/>
              </a:xfrm>
            </p:grpSpPr>
            <p:cxnSp>
              <p:nvCxnSpPr>
                <p:cNvPr id="105" name="Google Shape;105;p14"/>
                <p:cNvCxnSpPr/>
                <p:nvPr/>
              </p:nvCxnSpPr>
              <p:spPr>
                <a:xfrm rot="10320000">
                  <a:off x="2420667" y="2561005"/>
                  <a:ext cx="772217" cy="1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  <a:effectLst>
                  <a:outerShdw blurRad="50800" rotWithShape="0" algn="ctr" dir="600000" dist="50800">
                    <a:srgbClr val="000000">
                      <a:alpha val="42745"/>
                    </a:srgbClr>
                  </a:outerShdw>
                </a:effectLst>
              </p:spPr>
            </p:cxnSp>
            <p:cxnSp>
              <p:nvCxnSpPr>
                <p:cNvPr id="106" name="Google Shape;106;p14"/>
                <p:cNvCxnSpPr/>
                <p:nvPr/>
              </p:nvCxnSpPr>
              <p:spPr>
                <a:xfrm flipH="1" rot="-1800000">
                  <a:off x="2624410" y="2601585"/>
                  <a:ext cx="20020" cy="769044"/>
                </a:xfrm>
                <a:prstGeom prst="straightConnector1">
                  <a:avLst/>
                </a:prstGeom>
                <a:noFill/>
                <a:ln cap="flat" cmpd="sng" w="57150">
                  <a:solidFill>
                    <a:schemeClr val="accent2"/>
                  </a:solidFill>
                  <a:prstDash val="solid"/>
                  <a:miter lim="800000"/>
                  <a:headEnd len="sm" w="sm" type="none"/>
                  <a:tailEnd len="med" w="med" type="triangle"/>
                </a:ln>
                <a:effectLst>
                  <a:outerShdw blurRad="50800" rotWithShape="0" algn="ctr" dir="600000" dist="50800">
                    <a:srgbClr val="000000">
                      <a:alpha val="42745"/>
                    </a:srgbClr>
                  </a:outerShdw>
                </a:effectLst>
              </p:spPr>
            </p:cxnSp>
            <p:cxnSp>
              <p:nvCxnSpPr>
                <p:cNvPr id="107" name="Google Shape;107;p14"/>
                <p:cNvCxnSpPr/>
                <p:nvPr/>
              </p:nvCxnSpPr>
              <p:spPr>
                <a:xfrm rot="-120000">
                  <a:off x="2000363" y="2443717"/>
                  <a:ext cx="2151049" cy="838647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6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108" name="Google Shape;108;p14"/>
              <p:cNvSpPr txBox="1"/>
              <p:nvPr/>
            </p:nvSpPr>
            <p:spPr>
              <a:xfrm rot="-2688734">
                <a:off x="2464520" y="1991387"/>
                <a:ext cx="492571" cy="276999"/>
              </a:xfrm>
              <a:prstGeom prst="rect">
                <a:avLst/>
              </a:prstGeom>
              <a:blipFill rotWithShape="0">
                <a:blip r:embed="rId6">
                  <a:alphaModFix/>
                </a:blip>
                <a:stretch>
                  <a:fillRect b="-7777" l="-4442" r="-6666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sp>
          <p:nvSpPr>
            <p:cNvPr id="109" name="Google Shape;109;p14"/>
            <p:cNvSpPr/>
            <p:nvPr/>
          </p:nvSpPr>
          <p:spPr>
            <a:xfrm rot="10800000">
              <a:off x="4709763" y="3335796"/>
              <a:ext cx="108000" cy="108000"/>
            </a:xfrm>
            <a:prstGeom prst="ellipse">
              <a:avLst/>
            </a:prstGeom>
            <a:solidFill>
              <a:schemeClr val="accent6"/>
            </a:solidFill>
            <a:ln cap="flat" cmpd="sng" w="12700">
              <a:solidFill>
                <a:srgbClr val="517E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4"/>
          <p:cNvSpPr txBox="1"/>
          <p:nvPr/>
        </p:nvSpPr>
        <p:spPr>
          <a:xfrm>
            <a:off x="940689" y="551517"/>
            <a:ext cx="4905375" cy="707886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r="7200000" dist="47625">
              <a:srgbClr val="C9C9C9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Problem Statement:</a:t>
            </a:r>
            <a:endParaRPr sz="4000">
              <a:solidFill>
                <a:srgbClr val="44E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46800" y="3352800"/>
            <a:ext cx="914400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2626" y="4639702"/>
            <a:ext cx="4576974" cy="1568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3645" y="83207"/>
            <a:ext cx="2863414" cy="9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089500" y="319650"/>
            <a:ext cx="40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AA84F"/>
                </a:solidFill>
              </a:rPr>
              <a:t>Derived </a:t>
            </a:r>
            <a:r>
              <a:rPr b="1" lang="en" sz="2200">
                <a:solidFill>
                  <a:srgbClr val="6AA84F"/>
                </a:solidFill>
              </a:rPr>
              <a:t>R- Expansion for </a:t>
            </a:r>
            <a:endParaRPr b="1" baseline="-25000" sz="2200">
              <a:solidFill>
                <a:srgbClr val="6AA84F"/>
              </a:solidFill>
            </a:endParaRPr>
          </a:p>
        </p:txBody>
      </p:sp>
      <p:grpSp>
        <p:nvGrpSpPr>
          <p:cNvPr id="119" name="Google Shape;119;p15"/>
          <p:cNvGrpSpPr/>
          <p:nvPr/>
        </p:nvGrpSpPr>
        <p:grpSpPr>
          <a:xfrm>
            <a:off x="-721583" y="1432851"/>
            <a:ext cx="6170434" cy="7310651"/>
            <a:chOff x="288067" y="50965"/>
            <a:chExt cx="6170434" cy="7310651"/>
          </a:xfrm>
        </p:grpSpPr>
        <p:grpSp>
          <p:nvGrpSpPr>
            <p:cNvPr id="120" name="Google Shape;120;p15"/>
            <p:cNvGrpSpPr/>
            <p:nvPr/>
          </p:nvGrpSpPr>
          <p:grpSpPr>
            <a:xfrm>
              <a:off x="288067" y="50965"/>
              <a:ext cx="6170434" cy="7310651"/>
              <a:chOff x="532479" y="0"/>
              <a:chExt cx="6170434" cy="7310651"/>
            </a:xfrm>
          </p:grpSpPr>
          <p:sp>
            <p:nvSpPr>
              <p:cNvPr id="121" name="Google Shape;121;p15"/>
              <p:cNvSpPr txBox="1"/>
              <p:nvPr/>
            </p:nvSpPr>
            <p:spPr>
              <a:xfrm>
                <a:off x="3254586" y="5045085"/>
                <a:ext cx="363176" cy="276999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-15553" l="-9999" r="-6666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grpSp>
            <p:nvGrpSpPr>
              <p:cNvPr id="122" name="Google Shape;122;p15"/>
              <p:cNvGrpSpPr/>
              <p:nvPr/>
            </p:nvGrpSpPr>
            <p:grpSpPr>
              <a:xfrm>
                <a:off x="532479" y="0"/>
                <a:ext cx="6170434" cy="7310651"/>
                <a:chOff x="421281" y="-41930"/>
                <a:chExt cx="6170434" cy="7310651"/>
              </a:xfrm>
            </p:grpSpPr>
            <p:grpSp>
              <p:nvGrpSpPr>
                <p:cNvPr id="123" name="Google Shape;123;p15"/>
                <p:cNvGrpSpPr/>
                <p:nvPr/>
              </p:nvGrpSpPr>
              <p:grpSpPr>
                <a:xfrm>
                  <a:off x="421281" y="-41930"/>
                  <a:ext cx="6170434" cy="7310651"/>
                  <a:chOff x="-435969" y="-575330"/>
                  <a:chExt cx="6170434" cy="7310651"/>
                </a:xfrm>
              </p:grpSpPr>
              <p:grpSp>
                <p:nvGrpSpPr>
                  <p:cNvPr id="124" name="Google Shape;124;p15"/>
                  <p:cNvGrpSpPr/>
                  <p:nvPr/>
                </p:nvGrpSpPr>
                <p:grpSpPr>
                  <a:xfrm>
                    <a:off x="577829" y="824215"/>
                    <a:ext cx="3728596" cy="3780865"/>
                    <a:chOff x="577829" y="824215"/>
                    <a:chExt cx="3728596" cy="3780865"/>
                  </a:xfrm>
                </p:grpSpPr>
                <p:grpSp>
                  <p:nvGrpSpPr>
                    <p:cNvPr id="125" name="Google Shape;125;p15"/>
                    <p:cNvGrpSpPr/>
                    <p:nvPr/>
                  </p:nvGrpSpPr>
                  <p:grpSpPr>
                    <a:xfrm>
                      <a:off x="577829" y="824215"/>
                      <a:ext cx="3728596" cy="3728596"/>
                      <a:chOff x="377826" y="957148"/>
                      <a:chExt cx="3728596" cy="3728596"/>
                    </a:xfrm>
                  </p:grpSpPr>
                  <p:sp>
                    <p:nvSpPr>
                      <p:cNvPr id="126" name="Google Shape;126;p15"/>
                      <p:cNvSpPr/>
                      <p:nvPr/>
                    </p:nvSpPr>
                    <p:spPr>
                      <a:xfrm>
                        <a:off x="377826" y="957148"/>
                        <a:ext cx="3728596" cy="3728596"/>
                      </a:xfrm>
                      <a:prstGeom prst="ellipse">
                        <a:avLst/>
                      </a:prstGeom>
                      <a:solidFill>
                        <a:schemeClr val="accent3"/>
                      </a:solidFill>
                      <a:ln cap="flat" cmpd="sng" w="12700">
                        <a:solidFill>
                          <a:srgbClr val="787878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127" name="Google Shape;127;p15"/>
                      <p:cNvSpPr txBox="1"/>
                      <p:nvPr/>
                    </p:nvSpPr>
                    <p:spPr>
                      <a:xfrm rot="-2688734">
                        <a:off x="2710773" y="1991387"/>
                        <a:ext cx="65" cy="276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0" lIns="0" spcFirstLastPara="1" rIns="0" wrap="square" tIns="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grpSp>
                  <p:nvGrpSpPr>
                    <p:cNvPr id="128" name="Google Shape;128;p15"/>
                    <p:cNvGrpSpPr/>
                    <p:nvPr/>
                  </p:nvGrpSpPr>
                  <p:grpSpPr>
                    <a:xfrm>
                      <a:off x="764746" y="1314152"/>
                      <a:ext cx="3083102" cy="3290928"/>
                      <a:chOff x="764746" y="1323677"/>
                      <a:chExt cx="3083102" cy="3290928"/>
                    </a:xfrm>
                  </p:grpSpPr>
                  <p:grpSp>
                    <p:nvGrpSpPr>
                      <p:cNvPr id="129" name="Google Shape;129;p15"/>
                      <p:cNvGrpSpPr/>
                      <p:nvPr/>
                    </p:nvGrpSpPr>
                    <p:grpSpPr>
                      <a:xfrm>
                        <a:off x="764746" y="1323677"/>
                        <a:ext cx="3083102" cy="3290928"/>
                        <a:chOff x="764746" y="1323677"/>
                        <a:chExt cx="3083102" cy="3290928"/>
                      </a:xfrm>
                    </p:grpSpPr>
                    <p:cxnSp>
                      <p:nvCxnSpPr>
                        <p:cNvPr id="130" name="Google Shape;130;p15"/>
                        <p:cNvCxnSpPr/>
                        <p:nvPr/>
                      </p:nvCxnSpPr>
                      <p:spPr>
                        <a:xfrm flipH="1" rot="10800000">
                          <a:off x="2278145" y="1436930"/>
                          <a:ext cx="1491765" cy="1003326"/>
                        </a:xfrm>
                        <a:prstGeom prst="straightConnector1">
                          <a:avLst/>
                        </a:prstGeom>
                        <a:noFill/>
                        <a:ln cap="flat" cmpd="sng" w="57150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</p:cxnSp>
                    <p:cxnSp>
                      <p:nvCxnSpPr>
                        <p:cNvPr id="131" name="Google Shape;131;p15"/>
                        <p:cNvCxnSpPr/>
                        <p:nvPr/>
                      </p:nvCxnSpPr>
                      <p:spPr>
                        <a:xfrm rot="10800000">
                          <a:off x="2225496" y="2548125"/>
                          <a:ext cx="283306" cy="2004686"/>
                        </a:xfrm>
                        <a:prstGeom prst="straightConnector1">
                          <a:avLst/>
                        </a:prstGeom>
                        <a:noFill/>
                        <a:ln cap="flat" cmpd="sng" w="57150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</p:cxnSp>
                    <p:cxnSp>
                      <p:nvCxnSpPr>
                        <p:cNvPr id="132" name="Google Shape;132;p15"/>
                        <p:cNvCxnSpPr/>
                        <p:nvPr/>
                      </p:nvCxnSpPr>
                      <p:spPr>
                        <a:xfrm>
                          <a:off x="872746" y="1809004"/>
                          <a:ext cx="1229893" cy="645990"/>
                        </a:xfrm>
                        <a:prstGeom prst="straightConnector1">
                          <a:avLst/>
                        </a:prstGeom>
                        <a:noFill/>
                        <a:ln cap="flat" cmpd="sng" w="57150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</p:cxnSp>
                    <p:sp>
                      <p:nvSpPr>
                        <p:cNvPr id="133" name="Google Shape;133;p15"/>
                        <p:cNvSpPr/>
                        <p:nvPr/>
                      </p:nvSpPr>
                      <p:spPr>
                        <a:xfrm rot="10800000">
                          <a:off x="2444480" y="4506605"/>
                          <a:ext cx="108000" cy="108000"/>
                        </a:xfrm>
                        <a:prstGeom prst="ellipse">
                          <a:avLst/>
                        </a:prstGeom>
                        <a:solidFill>
                          <a:schemeClr val="accent6"/>
                        </a:solidFill>
                        <a:ln cap="flat" cmpd="sng" w="12700">
                          <a:solidFill>
                            <a:srgbClr val="517E33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80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34" name="Google Shape;134;p15"/>
                        <p:cNvSpPr/>
                        <p:nvPr/>
                      </p:nvSpPr>
                      <p:spPr>
                        <a:xfrm rot="10800000">
                          <a:off x="3739848" y="1323677"/>
                          <a:ext cx="108000" cy="108000"/>
                        </a:xfrm>
                        <a:prstGeom prst="ellipse">
                          <a:avLst/>
                        </a:prstGeom>
                        <a:solidFill>
                          <a:schemeClr val="accent6"/>
                        </a:solidFill>
                        <a:ln cap="flat" cmpd="sng" w="12700">
                          <a:solidFill>
                            <a:srgbClr val="517E33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80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35" name="Google Shape;135;p15"/>
                        <p:cNvSpPr/>
                        <p:nvPr/>
                      </p:nvSpPr>
                      <p:spPr>
                        <a:xfrm rot="10800000">
                          <a:off x="764746" y="1743109"/>
                          <a:ext cx="108000" cy="108000"/>
                        </a:xfrm>
                        <a:prstGeom prst="ellipse">
                          <a:avLst/>
                        </a:prstGeom>
                        <a:solidFill>
                          <a:schemeClr val="accent6"/>
                        </a:solidFill>
                        <a:ln cap="flat" cmpd="sng" w="12700">
                          <a:solidFill>
                            <a:srgbClr val="517E33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80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136" name="Google Shape;136;p15"/>
                        <p:cNvSpPr/>
                        <p:nvPr/>
                      </p:nvSpPr>
                      <p:spPr>
                        <a:xfrm rot="10800000">
                          <a:off x="2114669" y="2400100"/>
                          <a:ext cx="209231" cy="188181"/>
                        </a:xfrm>
                        <a:prstGeom prst="ellipse">
                          <a:avLst/>
                        </a:prstGeom>
                        <a:solidFill>
                          <a:srgbClr val="FF0000"/>
                        </a:solidFill>
                        <a:ln cap="flat" cmpd="sng" w="12700">
                          <a:solidFill>
                            <a:srgbClr val="517E33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80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</p:grpSp>
                  <p:sp>
                    <p:nvSpPr>
                      <p:cNvPr id="137" name="Google Shape;137;p15"/>
                      <p:cNvSpPr txBox="1"/>
                      <p:nvPr/>
                    </p:nvSpPr>
                    <p:spPr>
                      <a:xfrm>
                        <a:off x="2071423" y="2326853"/>
                        <a:ext cx="348011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8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T</a:t>
                        </a:r>
                        <a:endParaRPr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</p:grpSp>
              <p:sp>
                <p:nvSpPr>
                  <p:cNvPr id="138" name="Google Shape;138;p15"/>
                  <p:cNvSpPr/>
                  <p:nvPr/>
                </p:nvSpPr>
                <p:spPr>
                  <a:xfrm>
                    <a:off x="1908495" y="-575330"/>
                    <a:ext cx="3825970" cy="3825970"/>
                  </a:xfrm>
                  <a:prstGeom prst="ellipse">
                    <a:avLst/>
                  </a:prstGeom>
                  <a:noFill/>
                  <a:ln cap="flat" cmpd="sng" w="38100">
                    <a:solidFill>
                      <a:srgbClr val="FFD966"/>
                    </a:solidFill>
                    <a:prstDash val="lgDash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5"/>
                  <p:cNvSpPr/>
                  <p:nvPr/>
                </p:nvSpPr>
                <p:spPr>
                  <a:xfrm>
                    <a:off x="-435969" y="138016"/>
                    <a:ext cx="2780544" cy="3299136"/>
                  </a:xfrm>
                  <a:prstGeom prst="ellipse">
                    <a:avLst/>
                  </a:prstGeom>
                  <a:noFill/>
                  <a:ln cap="flat" cmpd="sng" w="38100">
                    <a:solidFill>
                      <a:schemeClr val="accent2"/>
                    </a:solidFill>
                    <a:prstDash val="dash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" name="Google Shape;140;p15"/>
                  <p:cNvSpPr/>
                  <p:nvPr/>
                </p:nvSpPr>
                <p:spPr>
                  <a:xfrm>
                    <a:off x="482193" y="2474839"/>
                    <a:ext cx="4260482" cy="4260482"/>
                  </a:xfrm>
                  <a:prstGeom prst="ellipse">
                    <a:avLst/>
                  </a:prstGeom>
                  <a:noFill/>
                  <a:ln cap="flat" cmpd="sng" w="28575">
                    <a:solidFill>
                      <a:srgbClr val="A8D08C"/>
                    </a:solidFill>
                    <a:prstDash val="dot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1" name="Google Shape;141;p15"/>
                <p:cNvGrpSpPr/>
                <p:nvPr/>
              </p:nvGrpSpPr>
              <p:grpSpPr>
                <a:xfrm>
                  <a:off x="4335950" y="2798935"/>
                  <a:ext cx="343412" cy="374500"/>
                  <a:chOff x="8042339" y="5368033"/>
                  <a:chExt cx="501586" cy="546992"/>
                </a:xfrm>
              </p:grpSpPr>
              <p:sp>
                <p:nvSpPr>
                  <p:cNvPr id="142" name="Google Shape;142;p15"/>
                  <p:cNvSpPr/>
                  <p:nvPr/>
                </p:nvSpPr>
                <p:spPr>
                  <a:xfrm rot="10800000">
                    <a:off x="8042339" y="5368033"/>
                    <a:ext cx="501586" cy="54699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cap="flat" cmpd="sng" w="12700">
                    <a:solidFill>
                      <a:srgbClr val="517E3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5"/>
                  <p:cNvSpPr txBox="1"/>
                  <p:nvPr/>
                </p:nvSpPr>
                <p:spPr>
                  <a:xfrm>
                    <a:off x="8164796" y="5503029"/>
                    <a:ext cx="256672" cy="276999"/>
                  </a:xfrm>
                  <a:prstGeom prst="rect">
                    <a:avLst/>
                  </a:prstGeom>
                  <a:blipFill rotWithShape="1">
                    <a:blip r:embed="rId5">
                      <a:alphaModFix/>
                    </a:blip>
                    <a:stretch>
                      <a:fillRect b="-70966" l="-35711" r="-46424" t="0"/>
                    </a:stretch>
                  </a:blip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800">
                        <a:latin typeface="Calibri"/>
                        <a:ea typeface="Calibri"/>
                        <a:cs typeface="Calibri"/>
                        <a:sym typeface="Calibri"/>
                      </a:rPr>
                      <a:t> </a:t>
                    </a:r>
                    <a:endParaRPr/>
                  </a:p>
                </p:txBody>
              </p:sp>
            </p:grpSp>
            <p:grpSp>
              <p:nvGrpSpPr>
                <p:cNvPr id="144" name="Google Shape;144;p15"/>
                <p:cNvGrpSpPr/>
                <p:nvPr/>
              </p:nvGrpSpPr>
              <p:grpSpPr>
                <a:xfrm>
                  <a:off x="2789560" y="1949351"/>
                  <a:ext cx="345835" cy="374500"/>
                  <a:chOff x="8042339" y="5368033"/>
                  <a:chExt cx="505125" cy="546992"/>
                </a:xfrm>
              </p:grpSpPr>
              <p:sp>
                <p:nvSpPr>
                  <p:cNvPr id="145" name="Google Shape;145;p15"/>
                  <p:cNvSpPr/>
                  <p:nvPr/>
                </p:nvSpPr>
                <p:spPr>
                  <a:xfrm rot="10800000">
                    <a:off x="8042339" y="5368033"/>
                    <a:ext cx="501586" cy="54699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cap="flat" cmpd="sng" w="12700">
                    <a:solidFill>
                      <a:srgbClr val="517E3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5"/>
                  <p:cNvSpPr txBox="1"/>
                  <p:nvPr/>
                </p:nvSpPr>
                <p:spPr>
                  <a:xfrm>
                    <a:off x="8164795" y="5503028"/>
                    <a:ext cx="382669" cy="404583"/>
                  </a:xfrm>
                  <a:prstGeom prst="rect">
                    <a:avLst/>
                  </a:prstGeom>
                  <a:blipFill rotWithShape="1">
                    <a:blip r:embed="rId6">
                      <a:alphaModFix/>
                    </a:blip>
                    <a:stretch>
                      <a:fillRect b="-15553" l="-11627" r="-9301" t="0"/>
                    </a:stretch>
                  </a:blip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800">
                        <a:latin typeface="Calibri"/>
                        <a:ea typeface="Calibri"/>
                        <a:cs typeface="Calibri"/>
                        <a:sym typeface="Calibri"/>
                      </a:rPr>
                      <a:t> </a:t>
                    </a:r>
                    <a:endParaRPr/>
                  </a:p>
                </p:txBody>
              </p:sp>
            </p:grpSp>
            <p:grpSp>
              <p:nvGrpSpPr>
                <p:cNvPr id="147" name="Google Shape;147;p15"/>
                <p:cNvGrpSpPr/>
                <p:nvPr/>
              </p:nvGrpSpPr>
              <p:grpSpPr>
                <a:xfrm>
                  <a:off x="3292004" y="3464473"/>
                  <a:ext cx="355360" cy="374500"/>
                  <a:chOff x="8042339" y="5368033"/>
                  <a:chExt cx="519038" cy="546992"/>
                </a:xfrm>
              </p:grpSpPr>
              <p:sp>
                <p:nvSpPr>
                  <p:cNvPr id="148" name="Google Shape;148;p15"/>
                  <p:cNvSpPr/>
                  <p:nvPr/>
                </p:nvSpPr>
                <p:spPr>
                  <a:xfrm rot="10800000">
                    <a:off x="8042339" y="5368033"/>
                    <a:ext cx="501586" cy="54699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cap="flat" cmpd="sng" w="12700">
                    <a:solidFill>
                      <a:srgbClr val="517E3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5"/>
                  <p:cNvSpPr txBox="1"/>
                  <p:nvPr/>
                </p:nvSpPr>
                <p:spPr>
                  <a:xfrm>
                    <a:off x="8178708" y="5503028"/>
                    <a:ext cx="382669" cy="404583"/>
                  </a:xfrm>
                  <a:prstGeom prst="rect">
                    <a:avLst/>
                  </a:prstGeom>
                  <a:blipFill rotWithShape="1">
                    <a:blip r:embed="rId7">
                      <a:alphaModFix/>
                    </a:blip>
                    <a:stretch>
                      <a:fillRect b="-15215" l="-11627" r="-9301" t="0"/>
                    </a:stretch>
                  </a:blip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800">
                        <a:latin typeface="Calibri"/>
                        <a:ea typeface="Calibri"/>
                        <a:cs typeface="Calibri"/>
                        <a:sym typeface="Calibri"/>
                      </a:rPr>
                      <a:t> </a:t>
                    </a:r>
                    <a:endParaRPr/>
                  </a:p>
                </p:txBody>
              </p:sp>
            </p:grpSp>
            <p:grpSp>
              <p:nvGrpSpPr>
                <p:cNvPr id="150" name="Google Shape;150;p15"/>
                <p:cNvGrpSpPr/>
                <p:nvPr/>
              </p:nvGrpSpPr>
              <p:grpSpPr>
                <a:xfrm>
                  <a:off x="1786014" y="2974948"/>
                  <a:ext cx="343412" cy="374500"/>
                  <a:chOff x="8042339" y="5368033"/>
                  <a:chExt cx="501586" cy="546992"/>
                </a:xfrm>
              </p:grpSpPr>
              <p:sp>
                <p:nvSpPr>
                  <p:cNvPr id="151" name="Google Shape;151;p15"/>
                  <p:cNvSpPr/>
                  <p:nvPr/>
                </p:nvSpPr>
                <p:spPr>
                  <a:xfrm rot="10800000">
                    <a:off x="8042339" y="5368033"/>
                    <a:ext cx="501586" cy="54699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cap="flat" cmpd="sng" w="12700">
                    <a:solidFill>
                      <a:srgbClr val="517E33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5"/>
                  <p:cNvSpPr txBox="1"/>
                  <p:nvPr/>
                </p:nvSpPr>
                <p:spPr>
                  <a:xfrm>
                    <a:off x="8164795" y="5503028"/>
                    <a:ext cx="376113" cy="404583"/>
                  </a:xfrm>
                  <a:prstGeom prst="rect">
                    <a:avLst/>
                  </a:prstGeom>
                  <a:blipFill rotWithShape="1">
                    <a:blip r:embed="rId8">
                      <a:alphaModFix/>
                    </a:blip>
                    <a:stretch>
                      <a:fillRect b="-15215" l="-14285" r="-9523" t="0"/>
                    </a:stretch>
                  </a:blip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800">
                        <a:latin typeface="Calibri"/>
                        <a:ea typeface="Calibri"/>
                        <a:cs typeface="Calibri"/>
                        <a:sym typeface="Calibri"/>
                      </a:rPr>
                      <a:t> </a:t>
                    </a:r>
                    <a:endParaRPr/>
                  </a:p>
                </p:txBody>
              </p:sp>
            </p:grpSp>
          </p:grpSp>
          <p:sp>
            <p:nvSpPr>
              <p:cNvPr id="153" name="Google Shape;153;p15"/>
              <p:cNvSpPr/>
              <p:nvPr/>
            </p:nvSpPr>
            <p:spPr>
              <a:xfrm>
                <a:off x="4564997" y="1601338"/>
                <a:ext cx="547842" cy="369332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1293746" y="1970670"/>
                <a:ext cx="559064" cy="369332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-1638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</p:grpSp>
        <p:sp>
          <p:nvSpPr>
            <p:cNvPr id="155" name="Google Shape;155;p15"/>
            <p:cNvSpPr/>
            <p:nvPr/>
          </p:nvSpPr>
          <p:spPr>
            <a:xfrm>
              <a:off x="3617696" y="2062744"/>
              <a:ext cx="477951" cy="369332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114124" y="2413747"/>
              <a:ext cx="477951" cy="369332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811309" y="3929212"/>
              <a:ext cx="472629" cy="369332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</p:grpSp>
      <p:sp>
        <p:nvSpPr>
          <p:cNvPr id="158" name="Google Shape;158;p15"/>
          <p:cNvSpPr/>
          <p:nvPr/>
        </p:nvSpPr>
        <p:spPr>
          <a:xfrm>
            <a:off x="1138248" y="319649"/>
            <a:ext cx="2973891" cy="7078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47625">
              <a:srgbClr val="C9C9C9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Middle Man :</a:t>
            </a:r>
            <a:endParaRPr sz="4000">
              <a:solidFill>
                <a:srgbClr val="44E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03325" y="5271850"/>
            <a:ext cx="4260924" cy="15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89525" y="3565556"/>
            <a:ext cx="6588176" cy="94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27125" y="4571350"/>
            <a:ext cx="3557600" cy="7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5"/>
          <p:cNvSpPr txBox="1"/>
          <p:nvPr/>
        </p:nvSpPr>
        <p:spPr>
          <a:xfrm>
            <a:off x="5589525" y="3280450"/>
            <a:ext cx="5988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6AA84F"/>
                </a:solidFill>
              </a:rPr>
              <a:t>Derived R-expansion constraints:</a:t>
            </a:r>
            <a:endParaRPr b="1" sz="2200">
              <a:solidFill>
                <a:srgbClr val="6AA84F"/>
              </a:solidFill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6058775" y="4781425"/>
            <a:ext cx="6039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3C47D"/>
                </a:solidFill>
              </a:rPr>
              <a:t>1.</a:t>
            </a:r>
            <a:endParaRPr b="1" sz="25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3C47D"/>
                </a:solidFill>
              </a:rPr>
              <a:t>2.</a:t>
            </a:r>
            <a:endParaRPr b="1" sz="2500">
              <a:solidFill>
                <a:srgbClr val="93C47D"/>
              </a:solidFill>
            </a:endParaRPr>
          </a:p>
        </p:txBody>
      </p:sp>
      <p:pic>
        <p:nvPicPr>
          <p:cNvPr id="164" name="Google Shape;164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47350" y="1184057"/>
            <a:ext cx="6672550" cy="1976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/>
        </p:nvSpPr>
        <p:spPr>
          <a:xfrm>
            <a:off x="623411" y="295052"/>
            <a:ext cx="78699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20000" dist="47625">
              <a:srgbClr val="C9C9C9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Second Order Runge-Kutta Method:</a:t>
            </a:r>
            <a:endParaRPr sz="4000">
              <a:solidFill>
                <a:srgbClr val="44E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7857353" y="1762123"/>
            <a:ext cx="2581925" cy="4834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7771628" y="2409737"/>
            <a:ext cx="4007251" cy="4308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7573153" y="3004747"/>
            <a:ext cx="3885600" cy="430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73" name="Google Shape;173;p16"/>
          <p:cNvPicPr preferRelativeResize="0"/>
          <p:nvPr/>
        </p:nvPicPr>
        <p:blipFill rotWithShape="1">
          <a:blip r:embed="rId6">
            <a:alphaModFix/>
          </a:blip>
          <a:srcRect b="0" l="0" r="0" t="6166"/>
          <a:stretch/>
        </p:blipFill>
        <p:spPr>
          <a:xfrm>
            <a:off x="457199" y="1638299"/>
            <a:ext cx="5467351" cy="4691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 txBox="1"/>
          <p:nvPr/>
        </p:nvSpPr>
        <p:spPr>
          <a:xfrm>
            <a:off x="4216368" y="1256385"/>
            <a:ext cx="2430024" cy="2832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34039" l="-3265" r="-3265" t="-425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875" y="1974625"/>
            <a:ext cx="3837600" cy="3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 rotWithShape="1">
          <a:blip r:embed="rId4">
            <a:alphaModFix/>
          </a:blip>
          <a:srcRect b="7354" l="7084" r="3237" t="8114"/>
          <a:stretch/>
        </p:blipFill>
        <p:spPr>
          <a:xfrm>
            <a:off x="139050" y="2000687"/>
            <a:ext cx="3836800" cy="36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025" y="1974625"/>
            <a:ext cx="3837600" cy="361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/>
        </p:nvSpPr>
        <p:spPr>
          <a:xfrm>
            <a:off x="628975" y="5649625"/>
            <a:ext cx="108597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h = 0.0001								h=0.001								h=0.01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1207325" y="1305200"/>
            <a:ext cx="99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N = 100, A = B = 5, epsilon = 0.0001. Forces are </a:t>
            </a:r>
            <a:r>
              <a:rPr b="1" lang="en" sz="2000">
                <a:solidFill>
                  <a:srgbClr val="FF0000"/>
                </a:solidFill>
              </a:rPr>
              <a:t>inverse</a:t>
            </a:r>
            <a:r>
              <a:rPr b="1" lang="en" sz="2000">
                <a:solidFill>
                  <a:schemeClr val="dk1"/>
                </a:solidFill>
              </a:rPr>
              <a:t>. 1 reflecting.</a:t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28975" y="297075"/>
            <a:ext cx="67656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47625">
              <a:srgbClr val="C9C9C9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rgbClr val="44E8D8"/>
                </a:solidFill>
                <a:latin typeface="Calibri"/>
                <a:ea typeface="Calibri"/>
                <a:cs typeface="Calibri"/>
                <a:sym typeface="Calibri"/>
              </a:rPr>
              <a:t>Representation of the results:</a:t>
            </a:r>
            <a:endParaRPr sz="4000">
              <a:solidFill>
                <a:srgbClr val="44E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75" y="1078475"/>
            <a:ext cx="5025400" cy="50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4">
            <a:alphaModFix/>
          </a:blip>
          <a:srcRect b="6032" l="6032" r="6032" t="6032"/>
          <a:stretch/>
        </p:blipFill>
        <p:spPr>
          <a:xfrm>
            <a:off x="6427900" y="1078475"/>
            <a:ext cx="5025400" cy="50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/>
        </p:nvSpPr>
        <p:spPr>
          <a:xfrm>
            <a:off x="1865450" y="711950"/>
            <a:ext cx="5820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Forces are </a:t>
            </a:r>
            <a:r>
              <a:rPr lang="en">
                <a:solidFill>
                  <a:srgbClr val="FF0000"/>
                </a:solidFill>
              </a:rPr>
              <a:t>direct </a:t>
            </a:r>
            <a:r>
              <a:rPr lang="en">
                <a:solidFill>
                  <a:srgbClr val="FF00FF"/>
                </a:solidFill>
              </a:rPr>
              <a:t>(Black hole)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8099425" y="514500"/>
            <a:ext cx="63354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Forces are </a:t>
            </a:r>
            <a:r>
              <a:rPr lang="en">
                <a:solidFill>
                  <a:srgbClr val="FF0000"/>
                </a:solidFill>
              </a:rPr>
              <a:t>inverse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766000" y="0"/>
            <a:ext cx="7587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FFFF00"/>
                </a:highlight>
              </a:rPr>
              <a:t>A = B = 5;</a:t>
            </a:r>
            <a:r>
              <a:rPr b="1" lang="en">
                <a:solidFill>
                  <a:schemeClr val="dk1"/>
                </a:solidFill>
              </a:rPr>
              <a:t> N = 100; epsilon = 0.0001; alpha = 1; h = 0.01. T</a:t>
            </a:r>
            <a:r>
              <a:rPr b="1" lang="en"/>
              <a:t>wo</a:t>
            </a:r>
            <a:r>
              <a:rPr b="1" lang="en"/>
              <a:t> </a:t>
            </a:r>
            <a:r>
              <a:rPr b="1" lang="en"/>
              <a:t>reflectings?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75" y="935625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116375" y="-47700"/>
            <a:ext cx="7587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FFFF00"/>
                </a:highlight>
              </a:rPr>
              <a:t>A = 0; B = 10; </a:t>
            </a:r>
            <a:r>
              <a:rPr b="1" lang="en">
                <a:solidFill>
                  <a:schemeClr val="dk1"/>
                </a:solidFill>
              </a:rPr>
              <a:t>N = 100; epsilon = 0.0001; alpha = 1; </a:t>
            </a:r>
            <a:r>
              <a:rPr b="1" lang="en"/>
              <a:t>with double reflection</a:t>
            </a:r>
            <a:endParaRPr b="1"/>
          </a:p>
        </p:txBody>
      </p:sp>
      <p:pic>
        <p:nvPicPr>
          <p:cNvPr id="203" name="Google Shape;2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225" y="935625"/>
            <a:ext cx="571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 txBox="1"/>
          <p:nvPr/>
        </p:nvSpPr>
        <p:spPr>
          <a:xfrm>
            <a:off x="7846425" y="460425"/>
            <a:ext cx="2965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Forces are </a:t>
            </a:r>
            <a:r>
              <a:rPr lang="en">
                <a:solidFill>
                  <a:srgbClr val="FF0000"/>
                </a:solidFill>
              </a:rPr>
              <a:t>inverse</a:t>
            </a:r>
            <a:r>
              <a:rPr lang="en"/>
              <a:t>;</a:t>
            </a:r>
            <a:r>
              <a:rPr lang="en">
                <a:solidFill>
                  <a:schemeClr val="dk1"/>
                </a:solidFill>
              </a:rPr>
              <a:t> h = 0.001.</a:t>
            </a: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1475775" y="460425"/>
            <a:ext cx="3817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Forces are </a:t>
            </a:r>
            <a:r>
              <a:rPr lang="en">
                <a:solidFill>
                  <a:srgbClr val="FF0000"/>
                </a:solidFill>
              </a:rPr>
              <a:t>direct</a:t>
            </a:r>
            <a:r>
              <a:rPr lang="en"/>
              <a:t>;</a:t>
            </a:r>
            <a:r>
              <a:rPr lang="en">
                <a:solidFill>
                  <a:schemeClr val="dk1"/>
                </a:solidFill>
              </a:rPr>
              <a:t> h = 0.01.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rgbClr val="FF00FF"/>
                </a:solidFill>
              </a:rPr>
              <a:t>(Black hole)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0" y="1863225"/>
            <a:ext cx="4467901" cy="4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300" y="1912375"/>
            <a:ext cx="4380025" cy="43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0"/>
          <p:cNvSpPr txBox="1"/>
          <p:nvPr/>
        </p:nvSpPr>
        <p:spPr>
          <a:xfrm>
            <a:off x="78850" y="112625"/>
            <a:ext cx="7587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FFFF00"/>
                </a:highlight>
              </a:rPr>
              <a:t>A = 10; B = 0; </a:t>
            </a:r>
            <a:r>
              <a:rPr b="1" lang="en">
                <a:solidFill>
                  <a:schemeClr val="dk1"/>
                </a:solidFill>
              </a:rPr>
              <a:t>N = 100; epsilon = 0.0001; alpha = 1; </a:t>
            </a:r>
            <a:r>
              <a:rPr b="1" lang="en"/>
              <a:t>with double reflection</a:t>
            </a:r>
            <a:endParaRPr b="1"/>
          </a:p>
        </p:txBody>
      </p:sp>
      <p:sp>
        <p:nvSpPr>
          <p:cNvPr id="214" name="Google Shape;214;p20"/>
          <p:cNvSpPr txBox="1"/>
          <p:nvPr/>
        </p:nvSpPr>
        <p:spPr>
          <a:xfrm>
            <a:off x="8503450" y="1400250"/>
            <a:ext cx="2965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Forces are </a:t>
            </a:r>
            <a:r>
              <a:rPr lang="en">
                <a:solidFill>
                  <a:srgbClr val="FF0000"/>
                </a:solidFill>
              </a:rPr>
              <a:t>inverse</a:t>
            </a:r>
            <a:r>
              <a:rPr lang="en"/>
              <a:t>;</a:t>
            </a:r>
            <a:r>
              <a:rPr lang="en">
                <a:solidFill>
                  <a:schemeClr val="dk1"/>
                </a:solidFill>
              </a:rPr>
              <a:t> h = 0.001.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1560275" y="1388025"/>
            <a:ext cx="2965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Forces are </a:t>
            </a:r>
            <a:r>
              <a:rPr lang="en">
                <a:solidFill>
                  <a:srgbClr val="FF0000"/>
                </a:solidFill>
              </a:rPr>
              <a:t>direct</a:t>
            </a:r>
            <a:r>
              <a:rPr lang="en"/>
              <a:t>;</a:t>
            </a:r>
            <a:r>
              <a:rPr lang="en">
                <a:solidFill>
                  <a:schemeClr val="dk1"/>
                </a:solidFill>
              </a:rPr>
              <a:t> h = 0.01.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87025"/>
            <a:ext cx="4675601" cy="46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78850" y="112625"/>
            <a:ext cx="7587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highlight>
                  <a:srgbClr val="FFFF00"/>
                </a:highlight>
              </a:rPr>
              <a:t>A = 0; B = 0; </a:t>
            </a:r>
            <a:r>
              <a:rPr b="1" lang="en">
                <a:solidFill>
                  <a:schemeClr val="dk1"/>
                </a:solidFill>
              </a:rPr>
              <a:t>N = 100; epsilon = 0.0001; alpha = 1; </a:t>
            </a:r>
            <a:r>
              <a:rPr b="1" lang="en">
                <a:solidFill>
                  <a:schemeClr val="dk1"/>
                </a:solidFill>
              </a:rPr>
              <a:t>h = 0.01</a:t>
            </a:r>
            <a:r>
              <a:rPr lang="en">
                <a:solidFill>
                  <a:schemeClr val="dk1"/>
                </a:solidFill>
              </a:rPr>
              <a:t>;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/>
              <a:t>with double reflection</a:t>
            </a:r>
            <a:endParaRPr b="1"/>
          </a:p>
        </p:txBody>
      </p:sp>
      <p:sp>
        <p:nvSpPr>
          <p:cNvPr id="223" name="Google Shape;223;p21"/>
          <p:cNvSpPr txBox="1"/>
          <p:nvPr/>
        </p:nvSpPr>
        <p:spPr>
          <a:xfrm>
            <a:off x="8503450" y="1247850"/>
            <a:ext cx="2965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Forces are </a:t>
            </a:r>
            <a:r>
              <a:rPr lang="en">
                <a:solidFill>
                  <a:srgbClr val="FF0000"/>
                </a:solidFill>
              </a:rPr>
              <a:t>inverse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1941275" y="1388025"/>
            <a:ext cx="2965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Forces are </a:t>
            </a:r>
            <a:r>
              <a:rPr lang="en">
                <a:solidFill>
                  <a:srgbClr val="FF0000"/>
                </a:solidFill>
              </a:rPr>
              <a:t>direct</a:t>
            </a:r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5676" y="1759950"/>
            <a:ext cx="4640850" cy="46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